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 Mon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6D0C98A-5C70-4810-8A8C-B9364D04BE11}">
  <a:tblStyle styleId="{E6D0C98A-5C70-4810-8A8C-B9364D04BE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.fntdata"/><Relationship Id="rId20" Type="http://schemas.openxmlformats.org/officeDocument/2006/relationships/slide" Target="slides/slide14.xml"/><Relationship Id="rId42" Type="http://schemas.openxmlformats.org/officeDocument/2006/relationships/font" Target="fonts/RobotoMono-boldItalic.fntdata"/><Relationship Id="rId41" Type="http://schemas.openxmlformats.org/officeDocument/2006/relationships/font" Target="fonts/RobotoMono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italic.fntdata"/><Relationship Id="rId10" Type="http://schemas.openxmlformats.org/officeDocument/2006/relationships/slide" Target="slides/slide4.xml"/><Relationship Id="rId32" Type="http://schemas.openxmlformats.org/officeDocument/2006/relationships/font" Target="fonts/Roboto-bold.fntdata"/><Relationship Id="rId13" Type="http://schemas.openxmlformats.org/officeDocument/2006/relationships/slide" Target="slides/slide7.xml"/><Relationship Id="rId35" Type="http://schemas.openxmlformats.org/officeDocument/2006/relationships/font" Target="fonts/RobotoMedium-regular.fntdata"/><Relationship Id="rId12" Type="http://schemas.openxmlformats.org/officeDocument/2006/relationships/slide" Target="slides/slide6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9.xml"/><Relationship Id="rId37" Type="http://schemas.openxmlformats.org/officeDocument/2006/relationships/font" Target="fonts/RobotoMedium-italic.fntdata"/><Relationship Id="rId14" Type="http://schemas.openxmlformats.org/officeDocument/2006/relationships/slide" Target="slides/slide8.xml"/><Relationship Id="rId36" Type="http://schemas.openxmlformats.org/officeDocument/2006/relationships/font" Target="fonts/RobotoMedium-bold.fntdata"/><Relationship Id="rId17" Type="http://schemas.openxmlformats.org/officeDocument/2006/relationships/slide" Target="slides/slide11.xml"/><Relationship Id="rId39" Type="http://schemas.openxmlformats.org/officeDocument/2006/relationships/font" Target="fonts/RobotoMono-regular.fntdata"/><Relationship Id="rId16" Type="http://schemas.openxmlformats.org/officeDocument/2006/relationships/slide" Target="slides/slide10.xml"/><Relationship Id="rId38" Type="http://schemas.openxmlformats.org/officeDocument/2006/relationships/font" Target="fonts/RobotoMedium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9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e9230725c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e9230725c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e9230725c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e9230725c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e9230725c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e9230725c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e9230725c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e9230725c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e9230725c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e9230725c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9230725c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9230725c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9230725c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9230725c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9230725c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9230725c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9230725c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9230725c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9230725c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9230725c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rgbClr val="444444"/>
                </a:solidFill>
                <a:highlight>
                  <a:srgbClr val="F7FAFB"/>
                </a:highlight>
              </a:rPr>
              <a:t>Quando declaramos uma variável para associar a um objeto, na verdade, essa variável não guarda o objeto, mas, sim, uma maneira de acessá-lo, chamada de </a:t>
            </a:r>
            <a:r>
              <a:rPr b="1" lang="pt-BR" sz="1450">
                <a:solidFill>
                  <a:srgbClr val="444444"/>
                </a:solidFill>
                <a:highlight>
                  <a:srgbClr val="F7FAFB"/>
                </a:highlight>
              </a:rPr>
              <a:t>referência</a:t>
            </a:r>
            <a:r>
              <a:rPr lang="pt-BR" sz="1450">
                <a:solidFill>
                  <a:srgbClr val="444444"/>
                </a:solidFill>
                <a:highlight>
                  <a:srgbClr val="F7FAFB"/>
                </a:highlight>
              </a:rPr>
              <a:t>.</a:t>
            </a:r>
            <a:endParaRPr sz="1450">
              <a:solidFill>
                <a:srgbClr val="444444"/>
              </a:solidFill>
              <a:highlight>
                <a:srgbClr val="F7FAFB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44444"/>
              </a:solidFill>
              <a:highlight>
                <a:srgbClr val="F7FAFB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50">
                <a:solidFill>
                  <a:srgbClr val="444444"/>
                </a:solidFill>
                <a:highlight>
                  <a:srgbClr val="F7FAFB"/>
                </a:highlight>
              </a:rPr>
              <a:t>O correto aqui é dizer que </a:t>
            </a:r>
            <a:r>
              <a:rPr lang="pt-BR" sz="1450">
                <a:solidFill>
                  <a:srgbClr val="444444"/>
                </a:solidFill>
                <a:highlight>
                  <a:srgbClr val="F0F0F0"/>
                </a:highlight>
                <a:latin typeface="Roboto Mono"/>
                <a:ea typeface="Roboto Mono"/>
                <a:cs typeface="Roboto Mono"/>
                <a:sym typeface="Roboto Mono"/>
              </a:rPr>
              <a:t>c1</a:t>
            </a:r>
            <a:r>
              <a:rPr lang="pt-BR" sz="1450">
                <a:solidFill>
                  <a:srgbClr val="444444"/>
                </a:solidFill>
                <a:highlight>
                  <a:srgbClr val="F7FAFB"/>
                </a:highlight>
              </a:rPr>
              <a:t> se refere a um objeto. </a:t>
            </a:r>
            <a:r>
              <a:rPr b="1" lang="pt-BR" sz="1450">
                <a:solidFill>
                  <a:srgbClr val="444444"/>
                </a:solidFill>
                <a:highlight>
                  <a:srgbClr val="F7FAFB"/>
                </a:highlight>
              </a:rPr>
              <a:t>Não é certo</a:t>
            </a:r>
            <a:r>
              <a:rPr lang="pt-BR" sz="1450">
                <a:solidFill>
                  <a:srgbClr val="444444"/>
                </a:solidFill>
                <a:highlight>
                  <a:srgbClr val="F7FAFB"/>
                </a:highlight>
              </a:rPr>
              <a:t> dizer que </a:t>
            </a:r>
            <a:r>
              <a:rPr lang="pt-BR" sz="1450">
                <a:solidFill>
                  <a:srgbClr val="444444"/>
                </a:solidFill>
                <a:highlight>
                  <a:srgbClr val="F0F0F0"/>
                </a:highlight>
                <a:latin typeface="Roboto Mono"/>
                <a:ea typeface="Roboto Mono"/>
                <a:cs typeface="Roboto Mono"/>
                <a:sym typeface="Roboto Mono"/>
              </a:rPr>
              <a:t>c1</a:t>
            </a:r>
            <a:r>
              <a:rPr lang="pt-BR" sz="1450">
                <a:solidFill>
                  <a:srgbClr val="444444"/>
                </a:solidFill>
                <a:highlight>
                  <a:srgbClr val="F7FAFB"/>
                </a:highlight>
              </a:rPr>
              <a:t> é um objeto, pois </a:t>
            </a:r>
            <a:r>
              <a:rPr lang="pt-BR" sz="1450">
                <a:solidFill>
                  <a:srgbClr val="444444"/>
                </a:solidFill>
                <a:highlight>
                  <a:srgbClr val="F0F0F0"/>
                </a:highlight>
                <a:latin typeface="Roboto Mono"/>
                <a:ea typeface="Roboto Mono"/>
                <a:cs typeface="Roboto Mono"/>
                <a:sym typeface="Roboto Mono"/>
              </a:rPr>
              <a:t>c1</a:t>
            </a:r>
            <a:r>
              <a:rPr lang="pt-BR" sz="1450">
                <a:solidFill>
                  <a:srgbClr val="444444"/>
                </a:solidFill>
                <a:highlight>
                  <a:srgbClr val="F7FAFB"/>
                </a:highlight>
              </a:rPr>
              <a:t> é uma variável referência apesar de, depois de um tempo, os programadores Java falarem: "tenho um </a:t>
            </a:r>
            <a:r>
              <a:rPr b="1" lang="pt-BR" sz="1450">
                <a:solidFill>
                  <a:srgbClr val="444444"/>
                </a:solidFill>
                <a:highlight>
                  <a:srgbClr val="F7FAFB"/>
                </a:highlight>
              </a:rPr>
              <a:t>objeto c</a:t>
            </a:r>
            <a:r>
              <a:rPr lang="pt-BR" sz="1450">
                <a:solidFill>
                  <a:srgbClr val="444444"/>
                </a:solidFill>
                <a:highlight>
                  <a:srgbClr val="F7FAFB"/>
                </a:highlight>
              </a:rPr>
              <a:t> do tipo </a:t>
            </a:r>
            <a:r>
              <a:rPr b="1" lang="pt-BR" sz="1450">
                <a:solidFill>
                  <a:srgbClr val="444444"/>
                </a:solidFill>
                <a:highlight>
                  <a:srgbClr val="F7FAFB"/>
                </a:highlight>
              </a:rPr>
              <a:t>Conta</a:t>
            </a:r>
            <a:r>
              <a:rPr lang="pt-BR" sz="1450">
                <a:solidFill>
                  <a:srgbClr val="444444"/>
                </a:solidFill>
                <a:highlight>
                  <a:srgbClr val="F7FAFB"/>
                </a:highlight>
              </a:rPr>
              <a:t>" como um modo para encurtar a frase: "tenho uma </a:t>
            </a:r>
            <a:r>
              <a:rPr b="1" lang="pt-BR" sz="1450">
                <a:solidFill>
                  <a:srgbClr val="444444"/>
                </a:solidFill>
                <a:highlight>
                  <a:srgbClr val="F7FAFB"/>
                </a:highlight>
              </a:rPr>
              <a:t>referência c</a:t>
            </a:r>
            <a:r>
              <a:rPr lang="pt-BR" sz="1450">
                <a:solidFill>
                  <a:srgbClr val="444444"/>
                </a:solidFill>
                <a:highlight>
                  <a:srgbClr val="F7FAFB"/>
                </a:highlight>
              </a:rPr>
              <a:t> a um </a:t>
            </a:r>
            <a:r>
              <a:rPr b="1" lang="pt-BR" sz="1450">
                <a:solidFill>
                  <a:srgbClr val="444444"/>
                </a:solidFill>
                <a:highlight>
                  <a:srgbClr val="F7FAFB"/>
                </a:highlight>
              </a:rPr>
              <a:t>objeto</a:t>
            </a:r>
            <a:r>
              <a:rPr lang="pt-BR" sz="1450">
                <a:solidFill>
                  <a:srgbClr val="444444"/>
                </a:solidFill>
                <a:highlight>
                  <a:srgbClr val="F7FAFB"/>
                </a:highlight>
              </a:rPr>
              <a:t> do tipo </a:t>
            </a:r>
            <a:r>
              <a:rPr b="1" lang="pt-BR" sz="1450">
                <a:solidFill>
                  <a:srgbClr val="444444"/>
                </a:solidFill>
                <a:highlight>
                  <a:srgbClr val="F7FAFB"/>
                </a:highlight>
              </a:rPr>
              <a:t>Conta</a:t>
            </a:r>
            <a:r>
              <a:rPr lang="pt-BR" sz="1450">
                <a:solidFill>
                  <a:srgbClr val="444444"/>
                </a:solidFill>
                <a:highlight>
                  <a:srgbClr val="F7FAFB"/>
                </a:highlight>
              </a:rPr>
              <a:t>".</a:t>
            </a:r>
            <a:endParaRPr sz="1450">
              <a:solidFill>
                <a:srgbClr val="444444"/>
              </a:solidFill>
              <a:highlight>
                <a:srgbClr val="F7FAFB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50">
                <a:solidFill>
                  <a:srgbClr val="444444"/>
                </a:solidFill>
                <a:highlight>
                  <a:srgbClr val="F7FAFB"/>
                </a:highlight>
              </a:rPr>
              <a:t>Basta lembrar que, em Java, </a:t>
            </a:r>
            <a:r>
              <a:rPr b="1" lang="pt-BR" sz="1450">
                <a:solidFill>
                  <a:srgbClr val="444444"/>
                </a:solidFill>
                <a:highlight>
                  <a:srgbClr val="F7FAFB"/>
                </a:highlight>
              </a:rPr>
              <a:t>uma variável nunca é um objeto</a:t>
            </a:r>
            <a:r>
              <a:rPr lang="pt-BR" sz="1450">
                <a:solidFill>
                  <a:srgbClr val="444444"/>
                </a:solidFill>
                <a:highlight>
                  <a:srgbClr val="F7FAFB"/>
                </a:highlight>
              </a:rPr>
              <a:t>. Não há, no Java, uma maneira de criarmos o que é conhecido como </a:t>
            </a:r>
            <a:r>
              <a:rPr i="1" lang="pt-BR" sz="1450">
                <a:solidFill>
                  <a:srgbClr val="444444"/>
                </a:solidFill>
                <a:highlight>
                  <a:srgbClr val="F7FAFB"/>
                </a:highlight>
              </a:rPr>
              <a:t>objeto pilha</a:t>
            </a:r>
            <a:r>
              <a:rPr lang="pt-BR" sz="1450">
                <a:solidFill>
                  <a:srgbClr val="444444"/>
                </a:solidFill>
                <a:highlight>
                  <a:srgbClr val="F7FAFB"/>
                </a:highlight>
              </a:rPr>
              <a:t> ou </a:t>
            </a:r>
            <a:r>
              <a:rPr i="1" lang="pt-BR" sz="1450">
                <a:solidFill>
                  <a:srgbClr val="444444"/>
                </a:solidFill>
                <a:highlight>
                  <a:srgbClr val="F7FAFB"/>
                </a:highlight>
              </a:rPr>
              <a:t>objeto local</a:t>
            </a:r>
            <a:r>
              <a:rPr lang="pt-BR" sz="1450">
                <a:solidFill>
                  <a:srgbClr val="444444"/>
                </a:solidFill>
                <a:highlight>
                  <a:srgbClr val="F7FAFB"/>
                </a:highlight>
              </a:rPr>
              <a:t>, pois todo objeto, nessa linguagem, sem exceção, é acessado por uma variável referência.</a:t>
            </a:r>
            <a:endParaRPr sz="1450">
              <a:solidFill>
                <a:srgbClr val="444444"/>
              </a:solidFill>
              <a:highlight>
                <a:srgbClr val="F7FAFB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444444"/>
              </a:solidFill>
              <a:highlight>
                <a:srgbClr val="F7FAFB"/>
              </a:highlight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d37d29e68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d37d29e68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e9230725c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e9230725c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9230725c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9230725c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e9230725c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e9230725c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e9230725c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e9230725c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e9230725c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e9230725c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e9230725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e9230725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9230725c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9230725c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e9230725c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e9230725c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e9230725c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e9230725c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e9230725c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e9230725c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e9230725c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e9230725c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e9230725c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e9230725c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n" type="title">
  <p:cSld name="TITLE">
    <p:bg>
      <p:bgPr>
        <a:solidFill>
          <a:srgbClr val="0000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1701" y="4585700"/>
            <a:ext cx="1022549" cy="31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50094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tiobe.com/tiobe-index/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Relationship Id="rId8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5000">
                <a:latin typeface="Roboto"/>
                <a:ea typeface="Roboto"/>
                <a:cs typeface="Roboto"/>
                <a:sym typeface="Roboto"/>
              </a:rPr>
              <a:t>Programação Orientada a Objetos</a:t>
            </a:r>
            <a:endParaRPr b="1" sz="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 txBox="1"/>
          <p:nvPr>
            <p:ph idx="4294967295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3"/>
              <a:buFont typeface="Arial"/>
              <a:buNone/>
            </a:pPr>
            <a:r>
              <a:rPr lang="pt-BR" sz="2203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Matheus Barbosa</a:t>
            </a:r>
            <a:endParaRPr sz="2203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13"/>
              <a:buNone/>
            </a:pPr>
            <a:r>
              <a:rPr lang="pt-BR" sz="2203">
                <a:latin typeface="Roboto Medium"/>
                <a:ea typeface="Roboto Medium"/>
                <a:cs typeface="Roboto Medium"/>
                <a:sym typeface="Roboto Medium"/>
              </a:rPr>
              <a:t>matheus.barbosa@dcx.ufpb.br</a:t>
            </a:r>
            <a:endParaRPr sz="229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050" y="4325588"/>
            <a:ext cx="373250" cy="53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3354" y="4282325"/>
            <a:ext cx="496825" cy="62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idx="1" type="body"/>
          </p:nvPr>
        </p:nvSpPr>
        <p:spPr>
          <a:xfrm>
            <a:off x="311700" y="541200"/>
            <a:ext cx="8520600" cy="40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Um objeto é uma c</a:t>
            </a:r>
            <a:r>
              <a:rPr lang="pt-BR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oisa </a:t>
            </a:r>
            <a:r>
              <a:rPr lang="pt-BR" sz="4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material</a:t>
            </a:r>
            <a:r>
              <a:rPr lang="pt-BR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ou </a:t>
            </a:r>
            <a:r>
              <a:rPr lang="pt-BR" sz="4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abstrata</a:t>
            </a:r>
            <a:r>
              <a:rPr lang="pt-BR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que pode ser percebida pelos sentidos e descrita por meio de duas </a:t>
            </a:r>
            <a:r>
              <a:rPr lang="pt-BR" sz="4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características</a:t>
            </a:r>
            <a:r>
              <a:rPr lang="pt-BR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t-BR" sz="4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comportamentos</a:t>
            </a:r>
            <a:r>
              <a:rPr lang="pt-BR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pt-BR" sz="4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estado atual</a:t>
            </a:r>
            <a:r>
              <a:rPr lang="pt-BR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" title="shopping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700" y="335994"/>
            <a:ext cx="1745775" cy="359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 title="shopping__1_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6700" y="327975"/>
            <a:ext cx="363703" cy="360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 title="ChatGPT Image 28 de mai. de 2025, 14_07_1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7947" y="327975"/>
            <a:ext cx="2395069" cy="359262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3"/>
          <p:cNvSpPr/>
          <p:nvPr/>
        </p:nvSpPr>
        <p:spPr>
          <a:xfrm>
            <a:off x="3669300" y="2528400"/>
            <a:ext cx="1039200" cy="10392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rgbClr val="9900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3"/>
          <p:cNvSpPr txBox="1"/>
          <p:nvPr/>
        </p:nvSpPr>
        <p:spPr>
          <a:xfrm>
            <a:off x="1785925" y="4210475"/>
            <a:ext cx="95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Classe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3"/>
          <p:cNvSpPr txBox="1"/>
          <p:nvPr/>
        </p:nvSpPr>
        <p:spPr>
          <a:xfrm>
            <a:off x="5612300" y="4210475"/>
            <a:ext cx="95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Objeto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3"/>
          <p:cNvSpPr/>
          <p:nvPr/>
        </p:nvSpPr>
        <p:spPr>
          <a:xfrm>
            <a:off x="2781825" y="216475"/>
            <a:ext cx="2814156" cy="1688472"/>
          </a:xfrm>
          <a:prstGeom prst="cloud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Todo objeto vem de uma classe.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(molde usado para gerar o objeto)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4" title="ChatGPT Image 28 de mai. de 2025, 14_07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7900" y="455825"/>
            <a:ext cx="2749225" cy="41238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5" name="Google Shape;205;p24"/>
          <p:cNvGraphicFramePr/>
          <p:nvPr/>
        </p:nvGraphicFramePr>
        <p:xfrm>
          <a:off x="206950" y="243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{E6D0C98A-5C70-4810-8A8C-B9364D04BE11}</a:tableStyleId>
              </a:tblPr>
              <a:tblGrid>
                <a:gridCol w="2413000"/>
                <a:gridCol w="2413000"/>
                <a:gridCol w="2413000"/>
              </a:tblGrid>
              <a:tr h="915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>
                          <a:solidFill>
                            <a:srgbClr val="99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Características</a:t>
                      </a:r>
                      <a:endParaRPr sz="2000">
                        <a:solidFill>
                          <a:srgbClr val="99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que coisas eu tenho?</a:t>
                      </a:r>
                      <a:endParaRPr sz="130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>
                          <a:solidFill>
                            <a:srgbClr val="99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Comportamentos</a:t>
                      </a:r>
                      <a:endParaRPr sz="2000">
                        <a:solidFill>
                          <a:srgbClr val="99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que coisas eu faço?</a:t>
                      </a:r>
                      <a:endParaRPr sz="2000">
                        <a:solidFill>
                          <a:srgbClr val="99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>
                          <a:solidFill>
                            <a:srgbClr val="99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Estado atual</a:t>
                      </a:r>
                      <a:endParaRPr sz="2000">
                        <a:solidFill>
                          <a:srgbClr val="99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como eu estou agora?</a:t>
                      </a:r>
                      <a:endParaRPr sz="2000">
                        <a:solidFill>
                          <a:srgbClr val="99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4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74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71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768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768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5" title="ChatGPT Image 28 de mai. de 2025, 14_07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7900" y="455825"/>
            <a:ext cx="2749225" cy="41238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1" name="Google Shape;211;p25"/>
          <p:cNvGraphicFramePr/>
          <p:nvPr/>
        </p:nvGraphicFramePr>
        <p:xfrm>
          <a:off x="206950" y="243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{E6D0C98A-5C70-4810-8A8C-B9364D04BE11}</a:tableStyleId>
              </a:tblPr>
              <a:tblGrid>
                <a:gridCol w="2413000"/>
                <a:gridCol w="2413000"/>
                <a:gridCol w="2413000"/>
              </a:tblGrid>
              <a:tr h="915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>
                          <a:solidFill>
                            <a:srgbClr val="99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Características</a:t>
                      </a:r>
                      <a:endParaRPr sz="2000">
                        <a:solidFill>
                          <a:srgbClr val="99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que coisas eu tenho?</a:t>
                      </a:r>
                      <a:endParaRPr sz="130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>
                          <a:solidFill>
                            <a:srgbClr val="99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Comportamentos</a:t>
                      </a:r>
                      <a:endParaRPr sz="2000">
                        <a:solidFill>
                          <a:srgbClr val="99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que coisas eu faço?</a:t>
                      </a:r>
                      <a:endParaRPr sz="2000">
                        <a:solidFill>
                          <a:srgbClr val="99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>
                          <a:solidFill>
                            <a:srgbClr val="99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Estado atual</a:t>
                      </a:r>
                      <a:endParaRPr sz="2000">
                        <a:solidFill>
                          <a:srgbClr val="99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como eu estou agora?</a:t>
                      </a:r>
                      <a:endParaRPr sz="2000">
                        <a:solidFill>
                          <a:srgbClr val="99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Modelo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7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Cor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71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Ponta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76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Carga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76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Tampada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6" title="ChatGPT Image 28 de mai. de 2025, 14_07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7900" y="455825"/>
            <a:ext cx="2749225" cy="41238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7" name="Google Shape;217;p26"/>
          <p:cNvGraphicFramePr/>
          <p:nvPr/>
        </p:nvGraphicFramePr>
        <p:xfrm>
          <a:off x="206950" y="243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{E6D0C98A-5C70-4810-8A8C-B9364D04BE11}</a:tableStyleId>
              </a:tblPr>
              <a:tblGrid>
                <a:gridCol w="2413000"/>
                <a:gridCol w="2413000"/>
                <a:gridCol w="2413000"/>
              </a:tblGrid>
              <a:tr h="915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>
                          <a:solidFill>
                            <a:srgbClr val="99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Características</a:t>
                      </a:r>
                      <a:endParaRPr sz="2000">
                        <a:solidFill>
                          <a:srgbClr val="99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que coisas eu tenho?</a:t>
                      </a:r>
                      <a:endParaRPr sz="130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>
                          <a:solidFill>
                            <a:srgbClr val="99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Comportamentos</a:t>
                      </a:r>
                      <a:endParaRPr sz="2000">
                        <a:solidFill>
                          <a:srgbClr val="99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que coisas eu faço?</a:t>
                      </a:r>
                      <a:endParaRPr sz="2000">
                        <a:solidFill>
                          <a:srgbClr val="99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>
                          <a:solidFill>
                            <a:srgbClr val="99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Estado atual</a:t>
                      </a:r>
                      <a:endParaRPr sz="2000">
                        <a:solidFill>
                          <a:srgbClr val="99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como eu estou agora?</a:t>
                      </a:r>
                      <a:endParaRPr sz="2000">
                        <a:solidFill>
                          <a:srgbClr val="99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Modelo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Escrever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7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Cor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Rabiscar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71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Ponta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Pintar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76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Carga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Tampar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76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Tampada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Destampar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7" title="ChatGPT Image 28 de mai. de 2025, 14_07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7900" y="455825"/>
            <a:ext cx="2749225" cy="41238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3" name="Google Shape;223;p27"/>
          <p:cNvGraphicFramePr/>
          <p:nvPr/>
        </p:nvGraphicFramePr>
        <p:xfrm>
          <a:off x="206950" y="243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{E6D0C98A-5C70-4810-8A8C-B9364D04BE11}</a:tableStyleId>
              </a:tblPr>
              <a:tblGrid>
                <a:gridCol w="2413000"/>
                <a:gridCol w="2413000"/>
                <a:gridCol w="2413000"/>
              </a:tblGrid>
              <a:tr h="915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>
                          <a:solidFill>
                            <a:srgbClr val="99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Características</a:t>
                      </a:r>
                      <a:endParaRPr sz="2000">
                        <a:solidFill>
                          <a:srgbClr val="99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que coisas eu tenho?</a:t>
                      </a:r>
                      <a:endParaRPr sz="1300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>
                          <a:solidFill>
                            <a:srgbClr val="99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Comportamentos</a:t>
                      </a:r>
                      <a:endParaRPr sz="2000">
                        <a:solidFill>
                          <a:srgbClr val="99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que coisas eu faço?</a:t>
                      </a:r>
                      <a:endParaRPr sz="2000">
                        <a:solidFill>
                          <a:srgbClr val="99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>
                          <a:solidFill>
                            <a:srgbClr val="99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Estado atual</a:t>
                      </a:r>
                      <a:endParaRPr sz="2000">
                        <a:solidFill>
                          <a:srgbClr val="99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3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como eu estou agora?</a:t>
                      </a:r>
                      <a:endParaRPr sz="2000">
                        <a:solidFill>
                          <a:srgbClr val="99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Modelo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Escrever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xxx-123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7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Cor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Rabiscar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Azul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71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Ponta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Pintar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0.5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76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Carga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Tampar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90%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76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Tampada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Destampar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solidFill>
                            <a:schemeClr val="dk1"/>
                          </a:solidFill>
                        </a:rPr>
                        <a:t>Sim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3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Características  = </a:t>
            </a:r>
            <a:r>
              <a:rPr lang="pt-BR" sz="735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Atributo</a:t>
            </a:r>
            <a:endParaRPr sz="735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7">
                <a:latin typeface="Roboto"/>
                <a:ea typeface="Roboto"/>
                <a:cs typeface="Roboto"/>
                <a:sym typeface="Roboto"/>
              </a:rPr>
              <a:t>que coisas eu tenho?</a:t>
            </a:r>
            <a:endParaRPr sz="6007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7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7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3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Comportamentos =</a:t>
            </a:r>
            <a:r>
              <a:rPr lang="pt-BR" sz="735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 Método</a:t>
            </a:r>
            <a:endParaRPr sz="735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7">
                <a:latin typeface="Roboto"/>
                <a:ea typeface="Roboto"/>
                <a:cs typeface="Roboto"/>
                <a:sym typeface="Roboto"/>
              </a:rPr>
              <a:t>que coisas eu faço?</a:t>
            </a:r>
            <a:endParaRPr sz="6007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7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7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3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Estado atual =</a:t>
            </a:r>
            <a:r>
              <a:rPr lang="pt-BR" sz="735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 Estado</a:t>
            </a:r>
            <a:endParaRPr sz="735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7">
                <a:latin typeface="Roboto"/>
                <a:ea typeface="Roboto"/>
                <a:cs typeface="Roboto"/>
                <a:sym typeface="Roboto"/>
              </a:rPr>
              <a:t>como eu estou agora?</a:t>
            </a:r>
            <a:endParaRPr sz="6707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/>
          <p:nvPr>
            <p:ph idx="1" type="body"/>
          </p:nvPr>
        </p:nvSpPr>
        <p:spPr>
          <a:xfrm>
            <a:off x="1149575" y="952500"/>
            <a:ext cx="2485200" cy="3616200"/>
          </a:xfrm>
          <a:prstGeom prst="rect">
            <a:avLst/>
          </a:prstGeom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Classe</a:t>
            </a:r>
            <a:r>
              <a:rPr b="1" lang="pt-BR" sz="14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14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Caneta</a:t>
            </a:r>
            <a:r>
              <a:rPr b="1" lang="pt-BR" sz="14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   modelo</a:t>
            </a:r>
            <a:r>
              <a:rPr b="1" lang="pt-BR"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texto</a:t>
            </a:r>
            <a:endParaRPr b="1" sz="1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   cor</a:t>
            </a:r>
            <a:r>
              <a:rPr b="1" lang="pt-BR"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texto</a:t>
            </a:r>
            <a:endParaRPr b="1" sz="1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   ponta</a:t>
            </a:r>
            <a:r>
              <a:rPr b="1" lang="pt-BR"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decimal</a:t>
            </a:r>
            <a:endParaRPr b="1" sz="1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   carga</a:t>
            </a:r>
            <a:r>
              <a:rPr b="1" lang="pt-BR"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inteiro</a:t>
            </a:r>
            <a:endParaRPr b="1" sz="1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   tampada</a:t>
            </a:r>
            <a:r>
              <a:rPr b="1" lang="pt-BR"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logico</a:t>
            </a:r>
            <a:endParaRPr b="1" sz="1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endParaRPr b="1" sz="1400">
              <a:solidFill>
                <a:schemeClr val="accent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   rabiscar()</a:t>
            </a:r>
            <a:endParaRPr b="1" sz="1400">
              <a:solidFill>
                <a:schemeClr val="accent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   escrever()</a:t>
            </a:r>
            <a:endParaRPr b="1" sz="1400">
              <a:solidFill>
                <a:schemeClr val="accent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   tampar()</a:t>
            </a:r>
            <a:endParaRPr b="1" sz="1400">
              <a:solidFill>
                <a:schemeClr val="accent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   destampar()</a:t>
            </a:r>
            <a:endParaRPr b="1" sz="1400">
              <a:solidFill>
                <a:schemeClr val="accent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FimClasse</a:t>
            </a:r>
            <a:endParaRPr b="1" sz="1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5" name="Google Shape;235;p29" title="ChatGPT Image 28 de mai. de 2025, 14_07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9750" y="436975"/>
            <a:ext cx="2749243" cy="412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 title="shopping__1_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5900" y="619663"/>
            <a:ext cx="393475" cy="3904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29"/>
          <p:cNvCxnSpPr/>
          <p:nvPr/>
        </p:nvCxnSpPr>
        <p:spPr>
          <a:xfrm flipH="1" rot="10800000">
            <a:off x="3656725" y="2490650"/>
            <a:ext cx="2241900" cy="165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p29"/>
          <p:cNvSpPr txBox="1"/>
          <p:nvPr/>
        </p:nvSpPr>
        <p:spPr>
          <a:xfrm>
            <a:off x="4145625" y="1980300"/>
            <a:ext cx="124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instanciar</a:t>
            </a:r>
            <a:endParaRPr sz="18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29"/>
          <p:cNvSpPr txBox="1"/>
          <p:nvPr>
            <p:ph idx="1" type="body"/>
          </p:nvPr>
        </p:nvSpPr>
        <p:spPr>
          <a:xfrm>
            <a:off x="6527650" y="512550"/>
            <a:ext cx="2400600" cy="1370400"/>
          </a:xfrm>
          <a:prstGeom prst="rect">
            <a:avLst/>
          </a:prstGeom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modelo</a:t>
            </a:r>
            <a:r>
              <a:rPr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xxx-123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cor</a:t>
            </a:r>
            <a:r>
              <a:rPr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azul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ponta</a:t>
            </a:r>
            <a:r>
              <a:rPr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0.5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carga</a:t>
            </a:r>
            <a:r>
              <a:rPr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90%</a:t>
            </a:r>
            <a:endParaRPr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tampada</a:t>
            </a:r>
            <a:r>
              <a:rPr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sim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0" name="Google Shape;240;p29"/>
          <p:cNvSpPr/>
          <p:nvPr/>
        </p:nvSpPr>
        <p:spPr>
          <a:xfrm>
            <a:off x="4042725" y="687725"/>
            <a:ext cx="1450500" cy="692700"/>
          </a:xfrm>
          <a:prstGeom prst="wedgeEllipseCallout">
            <a:avLst>
              <a:gd fmla="val -109192" name="adj1"/>
              <a:gd fmla="val 6195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atributos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29"/>
          <p:cNvSpPr/>
          <p:nvPr/>
        </p:nvSpPr>
        <p:spPr>
          <a:xfrm>
            <a:off x="4059800" y="4145625"/>
            <a:ext cx="1450500" cy="692700"/>
          </a:xfrm>
          <a:prstGeom prst="wedgeEllipseCallout">
            <a:avLst>
              <a:gd fmla="val -141191" name="adj1"/>
              <a:gd fmla="val -16167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métodos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9"/>
          <p:cNvSpPr/>
          <p:nvPr/>
        </p:nvSpPr>
        <p:spPr>
          <a:xfrm>
            <a:off x="7209550" y="2818775"/>
            <a:ext cx="1450500" cy="692700"/>
          </a:xfrm>
          <a:prstGeom prst="wedgeEllipseCallout">
            <a:avLst>
              <a:gd fmla="val -22449" name="adj1"/>
              <a:gd fmla="val -19232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estado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9"/>
          <p:cNvSpPr txBox="1"/>
          <p:nvPr>
            <p:ph idx="1" type="body"/>
          </p:nvPr>
        </p:nvSpPr>
        <p:spPr>
          <a:xfrm>
            <a:off x="3689575" y="2682725"/>
            <a:ext cx="2400600" cy="964800"/>
          </a:xfrm>
          <a:prstGeom prst="rect">
            <a:avLst/>
          </a:prstGeom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425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c1 = </a:t>
            </a:r>
            <a:r>
              <a:rPr b="1" lang="pt-BR" sz="1425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nova</a:t>
            </a:r>
            <a:r>
              <a:rPr b="1" lang="pt-BR" sz="1425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1425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Caneta</a:t>
            </a:r>
            <a:r>
              <a:rPr b="1" lang="pt-BR" sz="1425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1" sz="1425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425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c1.</a:t>
            </a:r>
            <a:r>
              <a:rPr b="1" lang="pt-BR" sz="1425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modelo</a:t>
            </a:r>
            <a:r>
              <a:rPr b="1" lang="pt-BR" sz="1425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= xxx-123</a:t>
            </a:r>
            <a:endParaRPr b="1" sz="1425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425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c1.</a:t>
            </a:r>
            <a:r>
              <a:rPr b="1" lang="pt-BR" sz="1425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cor</a:t>
            </a:r>
            <a:r>
              <a:rPr b="1" lang="pt-BR" sz="1425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= azul</a:t>
            </a:r>
            <a:endParaRPr b="1" sz="1425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425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…</a:t>
            </a:r>
            <a:endParaRPr b="1" sz="1425">
              <a:solidFill>
                <a:schemeClr val="accent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0" title="shopping__1_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900" y="619663"/>
            <a:ext cx="393475" cy="390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0"/>
          <p:cNvSpPr txBox="1"/>
          <p:nvPr>
            <p:ph idx="1" type="body"/>
          </p:nvPr>
        </p:nvSpPr>
        <p:spPr>
          <a:xfrm>
            <a:off x="2704225" y="627775"/>
            <a:ext cx="2597700" cy="3284400"/>
          </a:xfrm>
          <a:prstGeom prst="rect">
            <a:avLst/>
          </a:prstGeom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c1 = </a:t>
            </a:r>
            <a:r>
              <a:rPr b="1" lang="pt-BR" sz="16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nova</a:t>
            </a: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16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Caneta</a:t>
            </a: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c1.</a:t>
            </a:r>
            <a:r>
              <a:rPr b="1" lang="pt-BR" sz="16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modelo</a:t>
            </a: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= xxx-123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c1.</a:t>
            </a:r>
            <a:r>
              <a:rPr b="1" lang="pt-BR" sz="16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cor</a:t>
            </a: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= azul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…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c2 = </a:t>
            </a:r>
            <a:r>
              <a:rPr b="1" lang="pt-BR" sz="16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nova</a:t>
            </a: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16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Caneta</a:t>
            </a: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c2.</a:t>
            </a:r>
            <a:r>
              <a:rPr b="1" lang="pt-BR" sz="16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modelo</a:t>
            </a: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= yyy-123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c2.</a:t>
            </a:r>
            <a:r>
              <a:rPr b="1" lang="pt-BR" sz="16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cor</a:t>
            </a: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= preta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…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0" name="Google Shape;250;p30" title="shopping__2_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6725" y="627775"/>
            <a:ext cx="393475" cy="38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idx="1" type="body"/>
          </p:nvPr>
        </p:nvSpPr>
        <p:spPr>
          <a:xfrm>
            <a:off x="1122025" y="1949125"/>
            <a:ext cx="2597700" cy="2295300"/>
          </a:xfrm>
          <a:prstGeom prst="rect">
            <a:avLst/>
          </a:prstGeom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c1 = </a:t>
            </a:r>
            <a:r>
              <a:rPr b="1" lang="pt-BR" sz="16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nova</a:t>
            </a: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16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Caneta</a:t>
            </a: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c1.</a:t>
            </a:r>
            <a:r>
              <a:rPr b="1" lang="pt-BR" sz="16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modelo</a:t>
            </a: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= xxx-123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c1.</a:t>
            </a:r>
            <a:r>
              <a:rPr b="1" lang="pt-BR" sz="16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cor</a:t>
            </a: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= azul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…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c2 = </a:t>
            </a:r>
            <a:r>
              <a:rPr b="1" lang="pt-BR" sz="16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nova</a:t>
            </a: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16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Caneta</a:t>
            </a: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c2.</a:t>
            </a:r>
            <a:r>
              <a:rPr b="1" lang="pt-BR" sz="16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modelo</a:t>
            </a: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= yyy-123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c2.</a:t>
            </a:r>
            <a:r>
              <a:rPr b="1" lang="pt-BR" sz="16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cor</a:t>
            </a: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= preta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…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6" name="Google Shape;25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Objetos são acessados por referências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7" name="Google Shape;257;p31"/>
          <p:cNvGrpSpPr/>
          <p:nvPr/>
        </p:nvGrpSpPr>
        <p:grpSpPr>
          <a:xfrm>
            <a:off x="4782100" y="1949125"/>
            <a:ext cx="2879400" cy="2366700"/>
            <a:chOff x="4696800" y="1280950"/>
            <a:chExt cx="2879400" cy="2366700"/>
          </a:xfrm>
        </p:grpSpPr>
        <p:sp>
          <p:nvSpPr>
            <p:cNvPr id="258" name="Google Shape;258;p31"/>
            <p:cNvSpPr/>
            <p:nvPr/>
          </p:nvSpPr>
          <p:spPr>
            <a:xfrm>
              <a:off x="4696800" y="1280950"/>
              <a:ext cx="2879400" cy="15327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latin typeface="Roboto"/>
                  <a:ea typeface="Roboto"/>
                  <a:cs typeface="Roboto"/>
                  <a:sym typeface="Roboto"/>
                </a:rPr>
                <a:t>Memoria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6525300" y="1280950"/>
              <a:ext cx="1050900" cy="5145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"/>
                  <a:ea typeface="Roboto"/>
                  <a:cs typeface="Roboto"/>
                  <a:sym typeface="Roboto"/>
                </a:rPr>
                <a:t>Caneta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6525300" y="1790050"/>
              <a:ext cx="1050900" cy="5145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"/>
                  <a:ea typeface="Roboto"/>
                  <a:cs typeface="Roboto"/>
                  <a:sym typeface="Roboto"/>
                </a:rPr>
                <a:t>Caneta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1" name="Google Shape;261;p31"/>
            <p:cNvSpPr txBox="1"/>
            <p:nvPr/>
          </p:nvSpPr>
          <p:spPr>
            <a:xfrm>
              <a:off x="5408400" y="3185950"/>
              <a:ext cx="1697100" cy="46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</a:rPr>
                <a:t>c1             c2</a:t>
              </a:r>
              <a:endParaRPr sz="1800">
                <a:solidFill>
                  <a:schemeClr val="lt1"/>
                </a:solidFill>
              </a:endParaRPr>
            </a:p>
          </p:txBody>
        </p:sp>
        <p:cxnSp>
          <p:nvCxnSpPr>
            <p:cNvPr id="262" name="Google Shape;262;p31"/>
            <p:cNvCxnSpPr>
              <a:endCxn id="259" idx="1"/>
            </p:cNvCxnSpPr>
            <p:nvPr/>
          </p:nvCxnSpPr>
          <p:spPr>
            <a:xfrm flipH="1" rot="10800000">
              <a:off x="5715000" y="1538200"/>
              <a:ext cx="810300" cy="1669500"/>
            </a:xfrm>
            <a:prstGeom prst="straightConnector1">
              <a:avLst/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3" name="Google Shape;263;p31"/>
            <p:cNvCxnSpPr/>
            <p:nvPr/>
          </p:nvCxnSpPr>
          <p:spPr>
            <a:xfrm rot="10800000">
              <a:off x="6678450" y="2299300"/>
              <a:ext cx="0" cy="853800"/>
            </a:xfrm>
            <a:prstGeom prst="straightConnector1">
              <a:avLst/>
            </a:prstGeom>
            <a:noFill/>
            <a:ln cap="flat" cmpd="sng" w="19050">
              <a:solidFill>
                <a:srgbClr val="99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507100"/>
            <a:ext cx="8520600" cy="40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Como era a </a:t>
            </a:r>
            <a:r>
              <a:rPr lang="pt-BR" sz="7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programação</a:t>
            </a:r>
            <a:r>
              <a:rPr lang="pt-BR" sz="7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7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antigamente</a:t>
            </a:r>
            <a:r>
              <a:rPr lang="pt-BR" sz="7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7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2" title="shopping__1_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900" y="619663"/>
            <a:ext cx="393475" cy="390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2"/>
          <p:cNvSpPr txBox="1"/>
          <p:nvPr>
            <p:ph idx="1" type="body"/>
          </p:nvPr>
        </p:nvSpPr>
        <p:spPr>
          <a:xfrm>
            <a:off x="2704225" y="627775"/>
            <a:ext cx="2597700" cy="3284400"/>
          </a:xfrm>
          <a:prstGeom prst="rect">
            <a:avLst/>
          </a:prstGeom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c1 = </a:t>
            </a:r>
            <a:r>
              <a:rPr b="1" lang="pt-BR" sz="16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nova</a:t>
            </a: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16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Caneta</a:t>
            </a: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c1.</a:t>
            </a:r>
            <a:r>
              <a:rPr b="1" lang="pt-BR" sz="16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modelo</a:t>
            </a: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= xxx-123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c1.</a:t>
            </a:r>
            <a:r>
              <a:rPr b="1" lang="pt-BR" sz="16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cor</a:t>
            </a: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= azul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…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c2 = </a:t>
            </a:r>
            <a:r>
              <a:rPr b="1" lang="pt-BR" sz="16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nova</a:t>
            </a: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16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Caneta</a:t>
            </a: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c2.</a:t>
            </a:r>
            <a:r>
              <a:rPr b="1" lang="pt-BR" sz="16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modelo</a:t>
            </a: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= yyy-123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c2.</a:t>
            </a:r>
            <a:r>
              <a:rPr b="1" lang="pt-BR" sz="16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cor</a:t>
            </a: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= preta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…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625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c2.</a:t>
            </a:r>
            <a:r>
              <a:rPr b="1" lang="pt-BR" sz="1625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destampar()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70" name="Google Shape;270;p32" title="0233ce477d1ec4844ca5250620b622dacristal20preta-removebg-preview.png"/>
          <p:cNvPicPr preferRelativeResize="0"/>
          <p:nvPr/>
        </p:nvPicPr>
        <p:blipFill rotWithShape="1">
          <a:blip r:embed="rId4">
            <a:alphaModFix/>
          </a:blip>
          <a:srcRect b="0" l="41194" r="44336" t="0"/>
          <a:stretch/>
        </p:blipFill>
        <p:spPr>
          <a:xfrm>
            <a:off x="6393026" y="627775"/>
            <a:ext cx="562550" cy="38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idx="1" type="body"/>
          </p:nvPr>
        </p:nvSpPr>
        <p:spPr>
          <a:xfrm>
            <a:off x="311700" y="536475"/>
            <a:ext cx="3575100" cy="40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Classe</a:t>
            </a:r>
            <a:endParaRPr sz="60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Define os atributos e </a:t>
            </a:r>
            <a:r>
              <a:rPr lang="pt-BR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métodos</a:t>
            </a:r>
            <a:r>
              <a:rPr lang="pt-BR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comuns que </a:t>
            </a:r>
            <a:r>
              <a:rPr lang="pt-BR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serão</a:t>
            </a:r>
            <a:r>
              <a:rPr lang="pt-BR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compartilhados por um objeto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33"/>
          <p:cNvSpPr txBox="1"/>
          <p:nvPr>
            <p:ph idx="1" type="body"/>
          </p:nvPr>
        </p:nvSpPr>
        <p:spPr>
          <a:xfrm>
            <a:off x="4572000" y="536475"/>
            <a:ext cx="3575100" cy="41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Objeto</a:t>
            </a:r>
            <a:endParaRPr sz="60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É a instância de uma classe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title"/>
          </p:nvPr>
        </p:nvSpPr>
        <p:spPr>
          <a:xfrm>
            <a:off x="311700" y="445025"/>
            <a:ext cx="581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Quais atributos e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métodos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 uma pessoa pode ter?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34"/>
          <p:cNvSpPr txBox="1"/>
          <p:nvPr>
            <p:ph idx="1" type="body"/>
          </p:nvPr>
        </p:nvSpPr>
        <p:spPr>
          <a:xfrm>
            <a:off x="311700" y="1379475"/>
            <a:ext cx="58194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Peso, altura, cor dos olhos…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3" name="Google Shape;283;p34" title="Esboço_de_Figura_Humana_em_Blueprint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025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4"/>
          <p:cNvSpPr txBox="1"/>
          <p:nvPr>
            <p:ph type="title"/>
          </p:nvPr>
        </p:nvSpPr>
        <p:spPr>
          <a:xfrm>
            <a:off x="311700" y="1881875"/>
            <a:ext cx="581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Precisamos listar todos?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34"/>
          <p:cNvSpPr txBox="1"/>
          <p:nvPr/>
        </p:nvSpPr>
        <p:spPr>
          <a:xfrm>
            <a:off x="358350" y="2364825"/>
            <a:ext cx="55947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Não. </a:t>
            </a: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Assim como o desenho da pessoa abstrai características não essenciais para destacar a estrutura geral, a abstração em POO permite representar entidades do mundo real de forma simples, clara e funcional, capturando </a:t>
            </a:r>
            <a:r>
              <a:rPr lang="pt-BR" sz="18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apenas o necessário</a:t>
            </a: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para o problema que se quer resolver.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Abstração</a:t>
            </a:r>
            <a:r>
              <a:rPr lang="pt-BR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é o processo de simplificar a </a:t>
            </a:r>
            <a:r>
              <a:rPr lang="pt-BR" sz="31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complexidade</a:t>
            </a:r>
            <a:r>
              <a:rPr lang="pt-BR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do mundo real ao modelar objetos, focando apenas nos aspectos essenciais e </a:t>
            </a:r>
            <a:r>
              <a:rPr lang="pt-BR" sz="31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ignorando os detalhes irrelevantes</a:t>
            </a:r>
            <a:r>
              <a:rPr lang="pt-BR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para o </a:t>
            </a:r>
            <a:r>
              <a:rPr lang="pt-BR" sz="31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contexto atual</a:t>
            </a:r>
            <a:r>
              <a:rPr lang="pt-BR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Atividade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AutoNum type="arabicPeriod"/>
            </a:pP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Identifique um 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objeto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físico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do seu ambiente atual e 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classifique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-o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"/>
              <a:buAutoNum type="arabicPeriod"/>
            </a:pP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Identifique um objeto </a:t>
            </a:r>
            <a:r>
              <a:rPr lang="pt-BR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conceitual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do seu dia-a-dia e classifique-o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1066075" y="3932650"/>
            <a:ext cx="2525100" cy="84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Roboto"/>
                <a:ea typeface="Roboto"/>
                <a:cs typeface="Roboto"/>
                <a:sym typeface="Roboto"/>
              </a:rPr>
              <a:t>Baixo </a:t>
            </a:r>
            <a:r>
              <a:rPr lang="pt-BR" sz="2000">
                <a:latin typeface="Roboto"/>
                <a:ea typeface="Roboto"/>
                <a:cs typeface="Roboto"/>
                <a:sym typeface="Roboto"/>
              </a:rPr>
              <a:t>nível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9" name="Google Shape;69;p15"/>
          <p:cNvGrpSpPr/>
          <p:nvPr/>
        </p:nvGrpSpPr>
        <p:grpSpPr>
          <a:xfrm>
            <a:off x="3591175" y="3887950"/>
            <a:ext cx="5133000" cy="938100"/>
            <a:chOff x="3591175" y="3887950"/>
            <a:chExt cx="5133000" cy="938100"/>
          </a:xfrm>
        </p:grpSpPr>
        <p:cxnSp>
          <p:nvCxnSpPr>
            <p:cNvPr id="70" name="Google Shape;70;p15"/>
            <p:cNvCxnSpPr>
              <a:endCxn id="71" idx="1"/>
            </p:cNvCxnSpPr>
            <p:nvPr/>
          </p:nvCxnSpPr>
          <p:spPr>
            <a:xfrm flipH="1" rot="10800000">
              <a:off x="3591175" y="4357000"/>
              <a:ext cx="1107300" cy="5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1" name="Google Shape;71;p15"/>
            <p:cNvSpPr txBox="1"/>
            <p:nvPr/>
          </p:nvSpPr>
          <p:spPr>
            <a:xfrm>
              <a:off x="4698475" y="3887950"/>
              <a:ext cx="4025700" cy="93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lang="pt-BR" sz="1100">
                  <a:solidFill>
                    <a:schemeClr val="dk1"/>
                  </a:solidFill>
                </a:rPr>
                <a:t>Linguagens de baixo nível</a:t>
              </a:r>
              <a:r>
                <a:rPr lang="pt-BR" sz="1100">
                  <a:solidFill>
                    <a:schemeClr val="dk1"/>
                  </a:solidFill>
                </a:rPr>
                <a:t>: formas bem simples de falar com o computador. Cada tipo de computador tinha sua própria linguagem, então o que funcionava em um, não funcionava em outro</a:t>
              </a:r>
              <a:endParaRPr sz="1800">
                <a:solidFill>
                  <a:schemeClr val="dk1"/>
                </a:solidFill>
              </a:endParaRPr>
            </a:p>
          </p:txBody>
        </p:sp>
      </p:grpSp>
      <p:sp>
        <p:nvSpPr>
          <p:cNvPr id="72" name="Google Shape;72;p15"/>
          <p:cNvSpPr/>
          <p:nvPr/>
        </p:nvSpPr>
        <p:spPr>
          <a:xfrm>
            <a:off x="1066075" y="1141825"/>
            <a:ext cx="2525100" cy="8487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Modular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1066075" y="3002375"/>
            <a:ext cx="2525100" cy="8487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Linear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1066075" y="2072100"/>
            <a:ext cx="2525100" cy="8487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Estruturada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1066075" y="211550"/>
            <a:ext cx="2525100" cy="848700"/>
          </a:xfrm>
          <a:prstGeom prst="roundRect">
            <a:avLst>
              <a:gd fmla="val 16667" name="adj"/>
            </a:avLst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POO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6" name="Google Shape;76;p15"/>
          <p:cNvGrpSpPr/>
          <p:nvPr/>
        </p:nvGrpSpPr>
        <p:grpSpPr>
          <a:xfrm>
            <a:off x="3591175" y="3066200"/>
            <a:ext cx="5133000" cy="743400"/>
            <a:chOff x="3591175" y="3996475"/>
            <a:chExt cx="5133000" cy="743400"/>
          </a:xfrm>
        </p:grpSpPr>
        <p:cxnSp>
          <p:nvCxnSpPr>
            <p:cNvPr id="77" name="Google Shape;77;p15"/>
            <p:cNvCxnSpPr>
              <a:endCxn id="78" idx="1"/>
            </p:cNvCxnSpPr>
            <p:nvPr/>
          </p:nvCxnSpPr>
          <p:spPr>
            <a:xfrm flipH="1" rot="10800000">
              <a:off x="3591175" y="4368175"/>
              <a:ext cx="1107300" cy="5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8" name="Google Shape;78;p15"/>
            <p:cNvSpPr txBox="1"/>
            <p:nvPr/>
          </p:nvSpPr>
          <p:spPr>
            <a:xfrm>
              <a:off x="4698475" y="3996475"/>
              <a:ext cx="4025700" cy="74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lang="pt-BR" sz="1100">
                  <a:solidFill>
                    <a:schemeClr val="dk1"/>
                  </a:solidFill>
                </a:rPr>
                <a:t>Programação Linear: </a:t>
              </a:r>
              <a:r>
                <a:rPr lang="pt-BR" sz="1100">
                  <a:solidFill>
                    <a:schemeClr val="dk1"/>
                  </a:solidFill>
                </a:rPr>
                <a:t>Executa instruções em sequência, do início ao fim, sem desvios ou repetições. Ideal para programas simples.</a:t>
              </a:r>
              <a:endParaRPr b="1" sz="1100">
                <a:solidFill>
                  <a:schemeClr val="dk1"/>
                </a:solidFill>
              </a:endParaRPr>
            </a:p>
          </p:txBody>
        </p:sp>
      </p:grpSp>
      <p:grpSp>
        <p:nvGrpSpPr>
          <p:cNvPr id="79" name="Google Shape;79;p15"/>
          <p:cNvGrpSpPr/>
          <p:nvPr/>
        </p:nvGrpSpPr>
        <p:grpSpPr>
          <a:xfrm>
            <a:off x="3591175" y="2124750"/>
            <a:ext cx="5133000" cy="743400"/>
            <a:chOff x="3591175" y="3962950"/>
            <a:chExt cx="5133000" cy="743400"/>
          </a:xfrm>
        </p:grpSpPr>
        <p:cxnSp>
          <p:nvCxnSpPr>
            <p:cNvPr id="80" name="Google Shape;80;p15"/>
            <p:cNvCxnSpPr>
              <a:endCxn id="81" idx="1"/>
            </p:cNvCxnSpPr>
            <p:nvPr/>
          </p:nvCxnSpPr>
          <p:spPr>
            <a:xfrm flipH="1" rot="10800000">
              <a:off x="3591175" y="4334650"/>
              <a:ext cx="1107300" cy="5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1" name="Google Shape;81;p15"/>
            <p:cNvSpPr txBox="1"/>
            <p:nvPr/>
          </p:nvSpPr>
          <p:spPr>
            <a:xfrm>
              <a:off x="4698475" y="3962950"/>
              <a:ext cx="4025700" cy="74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lang="pt-BR" sz="1100">
                  <a:solidFill>
                    <a:schemeClr val="dk1"/>
                  </a:solidFill>
                </a:rPr>
                <a:t>Programação Estruturada: </a:t>
              </a:r>
              <a:r>
                <a:rPr lang="pt-BR" sz="1100">
                  <a:solidFill>
                    <a:schemeClr val="dk1"/>
                  </a:solidFill>
                </a:rPr>
                <a:t>Organiza o código em blocos com uso de estruturas como </a:t>
              </a:r>
              <a:r>
                <a:rPr i="1" lang="pt-BR" sz="1100">
                  <a:solidFill>
                    <a:schemeClr val="dk1"/>
                  </a:solidFill>
                </a:rPr>
                <a:t>if</a:t>
              </a:r>
              <a:r>
                <a:rPr lang="pt-BR" sz="1100">
                  <a:solidFill>
                    <a:schemeClr val="dk1"/>
                  </a:solidFill>
                </a:rPr>
                <a:t>, </a:t>
              </a:r>
              <a:r>
                <a:rPr i="1" lang="pt-BR" sz="1100">
                  <a:solidFill>
                    <a:schemeClr val="dk1"/>
                  </a:solidFill>
                </a:rPr>
                <a:t>while</a:t>
              </a:r>
              <a:r>
                <a:rPr lang="pt-BR" sz="1100">
                  <a:solidFill>
                    <a:schemeClr val="dk1"/>
                  </a:solidFill>
                </a:rPr>
                <a:t> e </a:t>
              </a:r>
              <a:r>
                <a:rPr i="1" lang="pt-BR" sz="1100">
                  <a:solidFill>
                    <a:schemeClr val="dk1"/>
                  </a:solidFill>
                </a:rPr>
                <a:t>for</a:t>
              </a:r>
              <a:r>
                <a:rPr lang="pt-BR" sz="1100">
                  <a:solidFill>
                    <a:schemeClr val="dk1"/>
                  </a:solidFill>
                </a:rPr>
                <a:t>, facilitando a leitura e manutenção.</a:t>
              </a:r>
              <a:endParaRPr b="1" sz="1100">
                <a:solidFill>
                  <a:schemeClr val="dk1"/>
                </a:solidFill>
              </a:endParaRPr>
            </a:p>
          </p:txBody>
        </p:sp>
      </p:grpSp>
      <p:grpSp>
        <p:nvGrpSpPr>
          <p:cNvPr id="82" name="Google Shape;82;p15"/>
          <p:cNvGrpSpPr/>
          <p:nvPr/>
        </p:nvGrpSpPr>
        <p:grpSpPr>
          <a:xfrm>
            <a:off x="3591175" y="1183300"/>
            <a:ext cx="5133000" cy="743400"/>
            <a:chOff x="3591175" y="3974125"/>
            <a:chExt cx="5133000" cy="743400"/>
          </a:xfrm>
        </p:grpSpPr>
        <p:cxnSp>
          <p:nvCxnSpPr>
            <p:cNvPr id="83" name="Google Shape;83;p15"/>
            <p:cNvCxnSpPr>
              <a:endCxn id="84" idx="1"/>
            </p:cNvCxnSpPr>
            <p:nvPr/>
          </p:nvCxnSpPr>
          <p:spPr>
            <a:xfrm flipH="1" rot="10800000">
              <a:off x="3591175" y="4345825"/>
              <a:ext cx="1107300" cy="5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4" name="Google Shape;84;p15"/>
            <p:cNvSpPr txBox="1"/>
            <p:nvPr/>
          </p:nvSpPr>
          <p:spPr>
            <a:xfrm>
              <a:off x="4698475" y="3974125"/>
              <a:ext cx="4025700" cy="74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lang="pt-BR" sz="1100">
                  <a:solidFill>
                    <a:schemeClr val="dk1"/>
                  </a:solidFill>
                </a:rPr>
                <a:t>Programação Modular: </a:t>
              </a:r>
              <a:r>
                <a:rPr lang="pt-BR" sz="1100">
                  <a:solidFill>
                    <a:schemeClr val="dk1"/>
                  </a:solidFill>
                </a:rPr>
                <a:t>Divide o programa em módulos ou funções independentes, promovendo reutilização e organização do código.</a:t>
              </a:r>
              <a:endParaRPr b="1" sz="1100">
                <a:solidFill>
                  <a:schemeClr val="dk1"/>
                </a:solidFill>
              </a:endParaRPr>
            </a:p>
          </p:txBody>
        </p:sp>
      </p:grpSp>
      <p:grpSp>
        <p:nvGrpSpPr>
          <p:cNvPr id="85" name="Google Shape;85;p15"/>
          <p:cNvGrpSpPr/>
          <p:nvPr/>
        </p:nvGrpSpPr>
        <p:grpSpPr>
          <a:xfrm>
            <a:off x="3591175" y="264200"/>
            <a:ext cx="5133000" cy="743400"/>
            <a:chOff x="3591175" y="3985300"/>
            <a:chExt cx="5133000" cy="743400"/>
          </a:xfrm>
        </p:grpSpPr>
        <p:cxnSp>
          <p:nvCxnSpPr>
            <p:cNvPr id="86" name="Google Shape;86;p15"/>
            <p:cNvCxnSpPr>
              <a:endCxn id="87" idx="1"/>
            </p:cNvCxnSpPr>
            <p:nvPr/>
          </p:nvCxnSpPr>
          <p:spPr>
            <a:xfrm flipH="1" rot="10800000">
              <a:off x="3591175" y="4357000"/>
              <a:ext cx="1107300" cy="5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7" name="Google Shape;87;p15"/>
            <p:cNvSpPr txBox="1"/>
            <p:nvPr/>
          </p:nvSpPr>
          <p:spPr>
            <a:xfrm>
              <a:off x="4698475" y="3985300"/>
              <a:ext cx="4025700" cy="74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lang="pt-BR" sz="1100">
                  <a:solidFill>
                    <a:schemeClr val="dk1"/>
                  </a:solidFill>
                </a:rPr>
                <a:t>Programação Orientada a Objetos (POO): </a:t>
              </a:r>
              <a:r>
                <a:rPr lang="pt-BR" sz="1100">
                  <a:solidFill>
                    <a:schemeClr val="dk1"/>
                  </a:solidFill>
                </a:rPr>
                <a:t>Baseia-se em objetos que combinam dados e comportamentos, usando conceitos como classes, herança e encapsulamento.</a:t>
              </a:r>
              <a:endParaRPr b="1" sz="11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6"/>
          <p:cNvGrpSpPr/>
          <p:nvPr/>
        </p:nvGrpSpPr>
        <p:grpSpPr>
          <a:xfrm>
            <a:off x="580999" y="1097357"/>
            <a:ext cx="3528248" cy="2780627"/>
            <a:chOff x="880375" y="1083775"/>
            <a:chExt cx="3487100" cy="1366200"/>
          </a:xfrm>
        </p:grpSpPr>
        <p:sp>
          <p:nvSpPr>
            <p:cNvPr id="93" name="Google Shape;93;p16"/>
            <p:cNvSpPr/>
            <p:nvPr/>
          </p:nvSpPr>
          <p:spPr>
            <a:xfrm>
              <a:off x="880375" y="1083775"/>
              <a:ext cx="1200600" cy="1366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"/>
                  <a:ea typeface="Roboto"/>
                  <a:cs typeface="Roboto"/>
                  <a:sym typeface="Roboto"/>
                </a:rPr>
                <a:t>Dados Globais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2670075" y="1159100"/>
              <a:ext cx="1697400" cy="37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"/>
                  <a:ea typeface="Roboto"/>
                  <a:cs typeface="Roboto"/>
                  <a:sym typeface="Roboto"/>
                </a:rPr>
                <a:t>Procedimento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2670075" y="1590925"/>
              <a:ext cx="1697400" cy="37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"/>
                  <a:ea typeface="Roboto"/>
                  <a:cs typeface="Roboto"/>
                  <a:sym typeface="Roboto"/>
                </a:rPr>
                <a:t>Procedimento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2670075" y="2022750"/>
              <a:ext cx="1697400" cy="372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"/>
                  <a:ea typeface="Roboto"/>
                  <a:cs typeface="Roboto"/>
                  <a:sym typeface="Roboto"/>
                </a:rPr>
                <a:t>Procedimento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7" name="Google Shape;97;p16"/>
            <p:cNvCxnSpPr/>
            <p:nvPr/>
          </p:nvCxnSpPr>
          <p:spPr>
            <a:xfrm flipH="1">
              <a:off x="2424350" y="1341825"/>
              <a:ext cx="6300" cy="89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" name="Google Shape;98;p16"/>
            <p:cNvCxnSpPr>
              <a:endCxn id="93" idx="3"/>
            </p:cNvCxnSpPr>
            <p:nvPr/>
          </p:nvCxnSpPr>
          <p:spPr>
            <a:xfrm rot="10800000">
              <a:off x="2080975" y="1766875"/>
              <a:ext cx="341400" cy="1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9" name="Google Shape;99;p16"/>
            <p:cNvCxnSpPr/>
            <p:nvPr/>
          </p:nvCxnSpPr>
          <p:spPr>
            <a:xfrm flipH="1">
              <a:off x="2425250" y="1345100"/>
              <a:ext cx="238800" cy="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" name="Google Shape;100;p16"/>
            <p:cNvCxnSpPr/>
            <p:nvPr/>
          </p:nvCxnSpPr>
          <p:spPr>
            <a:xfrm flipH="1">
              <a:off x="2422388" y="1767400"/>
              <a:ext cx="238800" cy="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16"/>
            <p:cNvCxnSpPr/>
            <p:nvPr/>
          </p:nvCxnSpPr>
          <p:spPr>
            <a:xfrm flipH="1">
              <a:off x="2425250" y="2227950"/>
              <a:ext cx="238800" cy="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2" name="Google Shape;102;p16"/>
          <p:cNvGrpSpPr/>
          <p:nvPr/>
        </p:nvGrpSpPr>
        <p:grpSpPr>
          <a:xfrm>
            <a:off x="5006275" y="1173091"/>
            <a:ext cx="3528193" cy="1637410"/>
            <a:chOff x="4897175" y="406116"/>
            <a:chExt cx="3528193" cy="1637410"/>
          </a:xfrm>
        </p:grpSpPr>
        <p:sp>
          <p:nvSpPr>
            <p:cNvPr id="103" name="Google Shape;103;p16"/>
            <p:cNvSpPr/>
            <p:nvPr/>
          </p:nvSpPr>
          <p:spPr>
            <a:xfrm>
              <a:off x="4897175" y="406125"/>
              <a:ext cx="1214700" cy="1637400"/>
            </a:xfrm>
            <a:prstGeom prst="roundRect">
              <a:avLst>
                <a:gd fmla="val 16667" name="adj"/>
              </a:avLst>
            </a:prstGeom>
            <a:solidFill>
              <a:srgbClr val="20124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Dados do Objeto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6707868" y="406116"/>
              <a:ext cx="1717500" cy="758400"/>
            </a:xfrm>
            <a:prstGeom prst="rect">
              <a:avLst/>
            </a:prstGeom>
            <a:solidFill>
              <a:srgbClr val="20124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Método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6707868" y="1285009"/>
              <a:ext cx="1717500" cy="758400"/>
            </a:xfrm>
            <a:prstGeom prst="rect">
              <a:avLst/>
            </a:prstGeom>
            <a:solidFill>
              <a:srgbClr val="20124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Método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6" name="Google Shape;106;p16"/>
            <p:cNvCxnSpPr/>
            <p:nvPr/>
          </p:nvCxnSpPr>
          <p:spPr>
            <a:xfrm flipH="1">
              <a:off x="6462475" y="781575"/>
              <a:ext cx="2400" cy="861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Google Shape;107;p16"/>
            <p:cNvCxnSpPr/>
            <p:nvPr/>
          </p:nvCxnSpPr>
          <p:spPr>
            <a:xfrm rot="10800000">
              <a:off x="6111879" y="1160216"/>
              <a:ext cx="345300" cy="3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8" name="Google Shape;108;p16"/>
            <p:cNvCxnSpPr/>
            <p:nvPr/>
          </p:nvCxnSpPr>
          <p:spPr>
            <a:xfrm flipH="1">
              <a:off x="6460272" y="784681"/>
              <a:ext cx="241500" cy="1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p16"/>
            <p:cNvCxnSpPr/>
            <p:nvPr/>
          </p:nvCxnSpPr>
          <p:spPr>
            <a:xfrm flipH="1">
              <a:off x="6457375" y="1644189"/>
              <a:ext cx="241500" cy="1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0" name="Google Shape;110;p16"/>
          <p:cNvGrpSpPr/>
          <p:nvPr/>
        </p:nvGrpSpPr>
        <p:grpSpPr>
          <a:xfrm>
            <a:off x="5006275" y="3154741"/>
            <a:ext cx="3528193" cy="1637410"/>
            <a:chOff x="4897175" y="406116"/>
            <a:chExt cx="3528193" cy="1637410"/>
          </a:xfrm>
        </p:grpSpPr>
        <p:sp>
          <p:nvSpPr>
            <p:cNvPr id="111" name="Google Shape;111;p16"/>
            <p:cNvSpPr/>
            <p:nvPr/>
          </p:nvSpPr>
          <p:spPr>
            <a:xfrm>
              <a:off x="4897175" y="406125"/>
              <a:ext cx="1214700" cy="1637400"/>
            </a:xfrm>
            <a:prstGeom prst="roundRect">
              <a:avLst>
                <a:gd fmla="val 16667" name="adj"/>
              </a:avLst>
            </a:prstGeom>
            <a:solidFill>
              <a:srgbClr val="20124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Dados do Objeto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6707868" y="406116"/>
              <a:ext cx="1717500" cy="758400"/>
            </a:xfrm>
            <a:prstGeom prst="rect">
              <a:avLst/>
            </a:prstGeom>
            <a:solidFill>
              <a:srgbClr val="20124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Método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6707868" y="1285009"/>
              <a:ext cx="1717500" cy="758400"/>
            </a:xfrm>
            <a:prstGeom prst="rect">
              <a:avLst/>
            </a:prstGeom>
            <a:solidFill>
              <a:srgbClr val="20124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Método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4" name="Google Shape;114;p16"/>
            <p:cNvCxnSpPr/>
            <p:nvPr/>
          </p:nvCxnSpPr>
          <p:spPr>
            <a:xfrm flipH="1">
              <a:off x="6462475" y="781575"/>
              <a:ext cx="2400" cy="861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p16"/>
            <p:cNvCxnSpPr/>
            <p:nvPr/>
          </p:nvCxnSpPr>
          <p:spPr>
            <a:xfrm rot="10800000">
              <a:off x="6111879" y="1160216"/>
              <a:ext cx="345300" cy="3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6" name="Google Shape;116;p16"/>
            <p:cNvCxnSpPr/>
            <p:nvPr/>
          </p:nvCxnSpPr>
          <p:spPr>
            <a:xfrm flipH="1">
              <a:off x="6460272" y="784681"/>
              <a:ext cx="241500" cy="1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" name="Google Shape;117;p16"/>
            <p:cNvCxnSpPr/>
            <p:nvPr/>
          </p:nvCxnSpPr>
          <p:spPr>
            <a:xfrm flipH="1">
              <a:off x="6457375" y="1644189"/>
              <a:ext cx="241500" cy="1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8" name="Google Shape;118;p16"/>
          <p:cNvSpPr txBox="1"/>
          <p:nvPr>
            <p:ph type="title"/>
          </p:nvPr>
        </p:nvSpPr>
        <p:spPr>
          <a:xfrm>
            <a:off x="1610550" y="423375"/>
            <a:ext cx="185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era?</a:t>
            </a:r>
            <a:endParaRPr/>
          </a:p>
        </p:txBody>
      </p:sp>
      <p:sp>
        <p:nvSpPr>
          <p:cNvPr id="119" name="Google Shape;119;p16"/>
          <p:cNvSpPr txBox="1"/>
          <p:nvPr>
            <p:ph type="title"/>
          </p:nvPr>
        </p:nvSpPr>
        <p:spPr>
          <a:xfrm>
            <a:off x="5930150" y="423375"/>
            <a:ext cx="200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ficou?</a:t>
            </a:r>
            <a:endParaRPr/>
          </a:p>
        </p:txBody>
      </p:sp>
      <p:cxnSp>
        <p:nvCxnSpPr>
          <p:cNvPr id="120" name="Google Shape;120;p16"/>
          <p:cNvCxnSpPr>
            <a:endCxn id="103" idx="2"/>
          </p:cNvCxnSpPr>
          <p:nvPr/>
        </p:nvCxnSpPr>
        <p:spPr>
          <a:xfrm rot="10800000">
            <a:off x="5613625" y="2810500"/>
            <a:ext cx="3900" cy="32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450" y="729150"/>
            <a:ext cx="1230600" cy="12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2211550" y="729150"/>
            <a:ext cx="4423200" cy="708000"/>
          </a:xfrm>
          <a:prstGeom prst="rect">
            <a:avLst/>
          </a:prstGeom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cpf = formulario-&gt;campo_cpf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valida(cpf)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850" y="881550"/>
            <a:ext cx="1230600" cy="12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250" y="1033950"/>
            <a:ext cx="1230600" cy="12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650" y="1186350"/>
            <a:ext cx="1230600" cy="12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050" y="1338750"/>
            <a:ext cx="1230600" cy="12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450" y="1491150"/>
            <a:ext cx="1230600" cy="12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850" y="1643550"/>
            <a:ext cx="1230600" cy="12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250" y="1795950"/>
            <a:ext cx="1230600" cy="12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650" y="1948350"/>
            <a:ext cx="1230600" cy="12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050" y="2100750"/>
            <a:ext cx="1230600" cy="12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450" y="2253150"/>
            <a:ext cx="1230600" cy="12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850" y="2405550"/>
            <a:ext cx="1230600" cy="12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250" y="2557950"/>
            <a:ext cx="1230600" cy="12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650" y="2710350"/>
            <a:ext cx="1230600" cy="12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050" y="2862750"/>
            <a:ext cx="1230600" cy="12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450" y="3015150"/>
            <a:ext cx="1230600" cy="12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850" y="3167550"/>
            <a:ext cx="1230600" cy="12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 txBox="1"/>
          <p:nvPr>
            <p:ph idx="1" type="body"/>
          </p:nvPr>
        </p:nvSpPr>
        <p:spPr>
          <a:xfrm>
            <a:off x="3684975" y="2002350"/>
            <a:ext cx="4423200" cy="708000"/>
          </a:xfrm>
          <a:prstGeom prst="rect">
            <a:avLst/>
          </a:prstGeom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idade</a:t>
            </a: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= formulario-&gt;campo_idade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pt-BR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valida(idade)</a:t>
            </a:r>
            <a:endParaRPr b="1" sz="1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1695875" y="213450"/>
            <a:ext cx="478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É preciso validar CPF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2831450" y="1538100"/>
            <a:ext cx="478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cliente precisa ter mais de 18 anos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6" name="Google Shape;146;p17"/>
          <p:cNvGrpSpPr/>
          <p:nvPr/>
        </p:nvGrpSpPr>
        <p:grpSpPr>
          <a:xfrm>
            <a:off x="4670775" y="2862750"/>
            <a:ext cx="4165350" cy="631200"/>
            <a:chOff x="4670775" y="2862750"/>
            <a:chExt cx="4165350" cy="631200"/>
          </a:xfrm>
        </p:grpSpPr>
        <p:pic>
          <p:nvPicPr>
            <p:cNvPr descr="File:Red X.svg - Wikimedia Commons" id="147" name="Google Shape;147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70775" y="3026550"/>
              <a:ext cx="391800" cy="391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17"/>
            <p:cNvSpPr txBox="1"/>
            <p:nvPr/>
          </p:nvSpPr>
          <p:spPr>
            <a:xfrm>
              <a:off x="5200425" y="2862750"/>
              <a:ext cx="3635700" cy="6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5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 responsabilidade de fazer verificações ficou espalhada por todo o seu código</a:t>
              </a: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9" name="Google Shape;149;p17"/>
          <p:cNvGrpSpPr/>
          <p:nvPr/>
        </p:nvGrpSpPr>
        <p:grpSpPr>
          <a:xfrm>
            <a:off x="4635825" y="3493950"/>
            <a:ext cx="4153350" cy="1523700"/>
            <a:chOff x="4635825" y="3493950"/>
            <a:chExt cx="4153350" cy="1523700"/>
          </a:xfrm>
        </p:grpSpPr>
        <p:sp>
          <p:nvSpPr>
            <p:cNvPr id="150" name="Google Shape;150;p17"/>
            <p:cNvSpPr txBox="1"/>
            <p:nvPr/>
          </p:nvSpPr>
          <p:spPr>
            <a:xfrm>
              <a:off x="5247375" y="3493950"/>
              <a:ext cx="3541800" cy="152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5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Seria interessante poder concentrar essa responsabilidade em um lugar só.</a:t>
              </a:r>
              <a:endParaRPr sz="14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5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</a:t>
              </a:r>
              <a:r>
                <a:rPr lang="pt-BR" sz="145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udar essa validação e os outros programadores nem precisassem ficar sabendo disso. </a:t>
              </a:r>
              <a:endParaRPr sz="14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51" name="Google Shape;151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35825" y="3552000"/>
              <a:ext cx="461700" cy="461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35825" y="4245750"/>
              <a:ext cx="461700" cy="461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Linguagens</a:t>
            </a:r>
            <a:r>
              <a:rPr lang="pt-BR"/>
              <a:t> OO</a:t>
            </a:r>
            <a:endParaRPr/>
          </a:p>
        </p:txBody>
      </p:sp>
      <p:pic>
        <p:nvPicPr>
          <p:cNvPr descr="Ficheiro:ISO C++ Logo.svg – Wikipédia, a enciclopédia livre" id="158" name="Google Shape;15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472325"/>
            <a:ext cx="2064105" cy="2324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cheiro:PHP-logo.svg – Wikipédia, a enciclopédia livre" id="159" name="Google Shape;15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9588" y="1549514"/>
            <a:ext cx="2900449" cy="15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6925" y="1731800"/>
            <a:ext cx="2125376" cy="21253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ython1 | www.learntek.org/python-programming-the-future-for… | Flickr" id="161" name="Google Shape;16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9240" y="3647650"/>
            <a:ext cx="3061125" cy="10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9"/>
          <p:cNvSpPr txBox="1"/>
          <p:nvPr>
            <p:ph idx="1" type="body"/>
          </p:nvPr>
        </p:nvSpPr>
        <p:spPr>
          <a:xfrm>
            <a:off x="365850" y="4459425"/>
            <a:ext cx="49053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Fonte:</a:t>
            </a:r>
            <a:r>
              <a:rPr lang="pt-BR" sz="1600">
                <a:solidFill>
                  <a:srgbClr val="06060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https://www.tiobe.com/tiobe-index/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19" title="Captura de Tela 2025-05-28 às 10.17.5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9919"/>
            <a:ext cx="9144003" cy="3929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idx="1" type="body"/>
          </p:nvPr>
        </p:nvSpPr>
        <p:spPr>
          <a:xfrm>
            <a:off x="311700" y="507100"/>
            <a:ext cx="8520600" cy="40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que é um </a:t>
            </a:r>
            <a:r>
              <a:rPr lang="pt-BR" sz="7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objeto</a:t>
            </a:r>
            <a:r>
              <a:rPr lang="pt-BR" sz="7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7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cheiro:IPhone6 silver frontface.png – Wikipédia, a enciclopédia ..." id="178" name="Google Shape;17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37307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ro Esportivo Futurista PNG Foto stock gratuita - Public Domain ..." id="179" name="Google Shape;17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250" y="1846625"/>
            <a:ext cx="4141150" cy="4141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de vetor fotorrealista do mouse de computador | Vectores de ..." id="180" name="Google Shape;18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1025" y="0"/>
            <a:ext cx="3762800" cy="29425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ógio, velho despertador Foto stock gratuita - Public Domain ..." id="181" name="Google Shape;18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1625" y="-90925"/>
            <a:ext cx="4141150" cy="3353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ca de vendas | Vectores de Domínio Público" id="182" name="Google Shape;18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43950" y="2467850"/>
            <a:ext cx="2513150" cy="2523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nina escrevendo | Vectores de Domínio Público" id="183" name="Google Shape;18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40338" y="190500"/>
            <a:ext cx="1266825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